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ody Text" charset="1" panose="02000503040000020004"/>
      <p:regular r:id="rId10"/>
    </p:embeddedFont>
    <p:embeddedFont>
      <p:font typeface="Body Text Bold" charset="1" panose="02000503040000020004"/>
      <p:regular r:id="rId11"/>
    </p:embeddedFont>
    <p:embeddedFont>
      <p:font typeface="Body Text Italics" charset="1" panose="00000500000000000000"/>
      <p:regular r:id="rId12"/>
    </p:embeddedFont>
    <p:embeddedFont>
      <p:font typeface="Body Text Bold Italics" charset="1" panose="00000700000000000000"/>
      <p:regular r:id="rId13"/>
    </p:embeddedFont>
    <p:embeddedFont>
      <p:font typeface="Helvetica World" charset="1" panose="020B0500040000020004"/>
      <p:regular r:id="rId14"/>
    </p:embeddedFont>
    <p:embeddedFont>
      <p:font typeface="Helvetica World Bold" charset="1" panose="020B0800040000020004"/>
      <p:regular r:id="rId15"/>
    </p:embeddedFont>
    <p:embeddedFont>
      <p:font typeface="Helvetica World Italics" charset="1" panose="020B0500040000090004"/>
      <p:regular r:id="rId16"/>
    </p:embeddedFont>
    <p:embeddedFont>
      <p:font typeface="Helvetica World Bold Italics" charset="1" panose="020B0800040000090004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" t="-133603" r="-39052" b="-14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97212">
            <a:off x="-16203268" y="-6700769"/>
            <a:ext cx="22377826" cy="22603865"/>
          </a:xfrm>
          <a:custGeom>
            <a:avLst/>
            <a:gdLst/>
            <a:ahLst/>
            <a:cxnLst/>
            <a:rect r="r" b="b" t="t" l="l"/>
            <a:pathLst>
              <a:path h="22603865" w="22377826">
                <a:moveTo>
                  <a:pt x="0" y="0"/>
                </a:moveTo>
                <a:lnTo>
                  <a:pt x="22377827" y="0"/>
                </a:lnTo>
                <a:lnTo>
                  <a:pt x="22377827" y="22603865"/>
                </a:lnTo>
                <a:lnTo>
                  <a:pt x="0" y="22603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000125"/>
            <a:ext cx="18288000" cy="245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11"/>
              </a:lnSpc>
            </a:pPr>
            <a:r>
              <a:rPr lang="en-US" sz="6508">
                <a:solidFill>
                  <a:srgbClr val="FFFFFF"/>
                </a:solidFill>
                <a:latin typeface="Helvetica World Bold"/>
              </a:rPr>
              <a:t>EMPLOYEE PERFORMANCE BASED ON THE PAST DATA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98153"/>
            <a:ext cx="11371463" cy="7006433"/>
          </a:xfrm>
          <a:custGeom>
            <a:avLst/>
            <a:gdLst/>
            <a:ahLst/>
            <a:cxnLst/>
            <a:rect r="r" b="b" t="t" l="l"/>
            <a:pathLst>
              <a:path h="7006433" w="11371463">
                <a:moveTo>
                  <a:pt x="0" y="0"/>
                </a:moveTo>
                <a:lnTo>
                  <a:pt x="11371463" y="0"/>
                </a:lnTo>
                <a:lnTo>
                  <a:pt x="11371463" y="7006433"/>
                </a:lnTo>
                <a:lnTo>
                  <a:pt x="0" y="7006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16230600" cy="14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To Determine The Best Scaling Function and Model Based on Accuracy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434871"/>
            <a:ext cx="9212204" cy="5823429"/>
          </a:xfrm>
          <a:custGeom>
            <a:avLst/>
            <a:gdLst/>
            <a:ahLst/>
            <a:cxnLst/>
            <a:rect r="r" b="b" t="t" l="l"/>
            <a:pathLst>
              <a:path h="5823429" w="9212204">
                <a:moveTo>
                  <a:pt x="0" y="0"/>
                </a:moveTo>
                <a:lnTo>
                  <a:pt x="9212204" y="0"/>
                </a:lnTo>
                <a:lnTo>
                  <a:pt x="9212204" y="5823429"/>
                </a:lnTo>
                <a:lnTo>
                  <a:pt x="0" y="58234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57175"/>
            <a:ext cx="16230600" cy="14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Accuracy Determined By Using Combination of Scaling Function and Model Algorithm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74751"/>
            <a:ext cx="1273421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Robust Scaler and XGBoost/CATBoost/LightGBM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530121"/>
            <a:ext cx="9721538" cy="5728179"/>
          </a:xfrm>
          <a:custGeom>
            <a:avLst/>
            <a:gdLst/>
            <a:ahLst/>
            <a:cxnLst/>
            <a:rect r="r" b="b" t="t" l="l"/>
            <a:pathLst>
              <a:path h="5728179" w="9721538">
                <a:moveTo>
                  <a:pt x="0" y="0"/>
                </a:moveTo>
                <a:lnTo>
                  <a:pt x="9721538" y="0"/>
                </a:lnTo>
                <a:lnTo>
                  <a:pt x="9721538" y="5728179"/>
                </a:lnTo>
                <a:lnTo>
                  <a:pt x="0" y="5728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57175"/>
            <a:ext cx="16230600" cy="14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Accuracy Determined By Using Combination of Scaling Function and Model Algorithm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74751"/>
            <a:ext cx="1328630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Standard Scaler and XGBoost/CATBoost/LightGBM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463343"/>
            <a:ext cx="9213331" cy="5794957"/>
          </a:xfrm>
          <a:custGeom>
            <a:avLst/>
            <a:gdLst/>
            <a:ahLst/>
            <a:cxnLst/>
            <a:rect r="r" b="b" t="t" l="l"/>
            <a:pathLst>
              <a:path h="5794957" w="9213331">
                <a:moveTo>
                  <a:pt x="0" y="0"/>
                </a:moveTo>
                <a:lnTo>
                  <a:pt x="9213331" y="0"/>
                </a:lnTo>
                <a:lnTo>
                  <a:pt x="9213331" y="5794957"/>
                </a:lnTo>
                <a:lnTo>
                  <a:pt x="0" y="5794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57175"/>
            <a:ext cx="16230600" cy="14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Accuracy Determined By Using Combination of Scaling Function and Model Algorithm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27023"/>
            <a:ext cx="1293316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MinMax Scaler and XGBoost/CATBoost/LightGBM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596693"/>
            <a:ext cx="9001320" cy="5661607"/>
          </a:xfrm>
          <a:custGeom>
            <a:avLst/>
            <a:gdLst/>
            <a:ahLst/>
            <a:cxnLst/>
            <a:rect r="r" b="b" t="t" l="l"/>
            <a:pathLst>
              <a:path h="5661607" w="9001320">
                <a:moveTo>
                  <a:pt x="0" y="0"/>
                </a:moveTo>
                <a:lnTo>
                  <a:pt x="9001320" y="0"/>
                </a:lnTo>
                <a:lnTo>
                  <a:pt x="9001320" y="5661607"/>
                </a:lnTo>
                <a:lnTo>
                  <a:pt x="0" y="5661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57175"/>
            <a:ext cx="16230600" cy="14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Accuracy Determined By Using Combination of Scaling Function and Model Algorithm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27023"/>
            <a:ext cx="1293054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MaxAbs Scaler and XGBoost/CATBoost/LightGBM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042445"/>
            <a:ext cx="11885524" cy="2544760"/>
          </a:xfrm>
          <a:custGeom>
            <a:avLst/>
            <a:gdLst/>
            <a:ahLst/>
            <a:cxnLst/>
            <a:rect r="r" b="b" t="t" l="l"/>
            <a:pathLst>
              <a:path h="2544760" w="11885524">
                <a:moveTo>
                  <a:pt x="0" y="0"/>
                </a:moveTo>
                <a:lnTo>
                  <a:pt x="11885524" y="0"/>
                </a:lnTo>
                <a:lnTo>
                  <a:pt x="11885524" y="2544760"/>
                </a:lnTo>
                <a:lnTo>
                  <a:pt x="0" y="2544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23215"/>
            <a:ext cx="16230600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Best Combination of Scaling Function and Model Algorithm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80975"/>
            <a:ext cx="7365802" cy="1401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>
                <a:solidFill>
                  <a:srgbClr val="000000"/>
                </a:solidFill>
                <a:latin typeface="Canva Sans Bold"/>
              </a:rPr>
              <a:t>CONCLUSION: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56777"/>
            <a:ext cx="16230600" cy="735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Successful implementation of a model for employee performance prediction based on past data involves a systematic approach that combines preprocessing techniques and advanced machine learning algorithms. By combining scaler functions and algorithms effectively, organizations can develop models that accurately predict employee performance.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34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83082">
            <a:off x="7902822" y="-6590672"/>
            <a:ext cx="20694040" cy="19012649"/>
          </a:xfrm>
          <a:custGeom>
            <a:avLst/>
            <a:gdLst/>
            <a:ahLst/>
            <a:cxnLst/>
            <a:rect r="r" b="b" t="t" l="l"/>
            <a:pathLst>
              <a:path h="19012649" w="20694040">
                <a:moveTo>
                  <a:pt x="0" y="0"/>
                </a:moveTo>
                <a:lnTo>
                  <a:pt x="20694040" y="0"/>
                </a:lnTo>
                <a:lnTo>
                  <a:pt x="20694040" y="19012649"/>
                </a:lnTo>
                <a:lnTo>
                  <a:pt x="0" y="1901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02162" y="2277478"/>
            <a:ext cx="7883676" cy="5771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54"/>
              </a:lnSpc>
            </a:pPr>
            <a:r>
              <a:rPr lang="en-US" sz="16538">
                <a:solidFill>
                  <a:srgbClr val="FFFFFF"/>
                </a:solidFill>
                <a:latin typeface="Canva Sans Bold"/>
              </a:rPr>
              <a:t>THANK </a:t>
            </a:r>
          </a:p>
          <a:p>
            <a:pPr algn="ctr">
              <a:lnSpc>
                <a:spcPts val="23154"/>
              </a:lnSpc>
            </a:pPr>
            <a:r>
              <a:rPr lang="en-US" sz="16538">
                <a:solidFill>
                  <a:srgbClr val="FFFFFF"/>
                </a:solidFill>
                <a:latin typeface="Canva Sans Bold"/>
              </a:rPr>
              <a:t>YOU..!!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399991">
            <a:off x="4000476" y="-4000513"/>
            <a:ext cx="10287047" cy="18288027"/>
          </a:xfrm>
          <a:custGeom>
            <a:avLst/>
            <a:gdLst/>
            <a:ahLst/>
            <a:cxnLst/>
            <a:rect r="r" b="b" t="t" l="l"/>
            <a:pathLst>
              <a:path h="18288027" w="10287047">
                <a:moveTo>
                  <a:pt x="10287048" y="18288000"/>
                </a:moveTo>
                <a:lnTo>
                  <a:pt x="10287000" y="0"/>
                </a:lnTo>
                <a:lnTo>
                  <a:pt x="0" y="26"/>
                </a:lnTo>
                <a:lnTo>
                  <a:pt x="48" y="18288026"/>
                </a:lnTo>
                <a:lnTo>
                  <a:pt x="10287048" y="18288000"/>
                </a:lnTo>
                <a:close/>
              </a:path>
            </a:pathLst>
          </a:custGeom>
          <a:blipFill>
            <a:blip r:embed="rId2"/>
            <a:stretch>
              <a:fillRect l="-38851" t="0" r="-3885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76300"/>
            <a:ext cx="13956567" cy="1368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Canva Sans Bold"/>
              </a:rPr>
              <a:t>PROBLEM STATEMENT: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65755"/>
            <a:ext cx="16230600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To Build A Model To Predict Performance of Employees, Based On The V</a:t>
            </a:r>
            <a:r>
              <a:rPr lang="en-US" sz="5199">
                <a:solidFill>
                  <a:srgbClr val="000000"/>
                </a:solidFill>
                <a:latin typeface="Canva Sans"/>
              </a:rPr>
              <a:t>isualization and Analysis of Past Data of Employee Performance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08702"/>
            <a:ext cx="6733699" cy="1401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>
                <a:solidFill>
                  <a:srgbClr val="000000"/>
                </a:solidFill>
                <a:latin typeface="Canva Sans Bold"/>
              </a:rPr>
              <a:t>OBJECTIVES: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7271" y="2086561"/>
            <a:ext cx="16619429" cy="706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Canva Sans"/>
              </a:rPr>
              <a:t>To determine the most critical metrics that reflect employee performance based on historical data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Canva Sans"/>
              </a:rPr>
              <a:t>To develop predictive models that forecast future performance trends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Canva Sans"/>
              </a:rPr>
              <a:t>To develop a framework for evaluating employee performance based on past data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Canva Sans"/>
              </a:rPr>
              <a:t>To Analyze past performance data to identify skills gaps and training needs among employees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20348" y="4218494"/>
            <a:ext cx="16876128" cy="4762"/>
          </a:xfrm>
          <a:prstGeom prst="line">
            <a:avLst/>
          </a:prstGeom>
          <a:ln cap="rnd" w="9525">
            <a:solidFill>
              <a:srgbClr val="1634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20348" y="4061331"/>
            <a:ext cx="323850" cy="32385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6345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134678" y="4061331"/>
            <a:ext cx="323850" cy="3238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6345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423236" y="4061331"/>
            <a:ext cx="323850" cy="32385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6345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711795" y="4061331"/>
            <a:ext cx="323850" cy="32385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6345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20348" y="5071417"/>
            <a:ext cx="3567917" cy="103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4"/>
              </a:lnSpc>
            </a:pPr>
            <a:r>
              <a:rPr lang="en-US" sz="3203">
                <a:solidFill>
                  <a:srgbClr val="163459"/>
                </a:solidFill>
                <a:latin typeface="Body Text Bold"/>
              </a:rPr>
              <a:t>DATA </a:t>
            </a:r>
          </a:p>
          <a:p>
            <a:pPr marL="0" indent="0" lvl="0">
              <a:lnSpc>
                <a:spcPts val="4164"/>
              </a:lnSpc>
            </a:pPr>
            <a:r>
              <a:rPr lang="en-US" sz="3203">
                <a:solidFill>
                  <a:srgbClr val="163459"/>
                </a:solidFill>
                <a:latin typeface="Body Text Bold"/>
              </a:rPr>
              <a:t>GATHERING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08906" y="5071417"/>
            <a:ext cx="3567917" cy="103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4"/>
              </a:lnSpc>
            </a:pPr>
            <a:r>
              <a:rPr lang="en-US" sz="3203">
                <a:solidFill>
                  <a:srgbClr val="163459"/>
                </a:solidFill>
                <a:latin typeface="Body Text Bold"/>
              </a:rPr>
              <a:t>DATA</a:t>
            </a:r>
          </a:p>
          <a:p>
            <a:pPr algn="l" marL="0" indent="0" lvl="0">
              <a:lnSpc>
                <a:spcPts val="4164"/>
              </a:lnSpc>
              <a:spcBef>
                <a:spcPct val="0"/>
              </a:spcBef>
            </a:pPr>
            <a:r>
              <a:rPr lang="en-US" sz="3203">
                <a:solidFill>
                  <a:srgbClr val="163459"/>
                </a:solidFill>
                <a:latin typeface="Body Text Bold"/>
              </a:rPr>
              <a:t>CLEANING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97465" y="5071417"/>
            <a:ext cx="3567917" cy="103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4"/>
              </a:lnSpc>
            </a:pPr>
            <a:r>
              <a:rPr lang="en-US" sz="3203">
                <a:solidFill>
                  <a:srgbClr val="163459"/>
                </a:solidFill>
                <a:latin typeface="Body Text Bold"/>
              </a:rPr>
              <a:t>MODEL </a:t>
            </a:r>
          </a:p>
          <a:p>
            <a:pPr algn="l" marL="0" indent="0" lvl="0">
              <a:lnSpc>
                <a:spcPts val="4164"/>
              </a:lnSpc>
              <a:spcBef>
                <a:spcPct val="0"/>
              </a:spcBef>
            </a:pPr>
            <a:r>
              <a:rPr lang="en-US" sz="3203">
                <a:solidFill>
                  <a:srgbClr val="163459"/>
                </a:solidFill>
                <a:latin typeface="Body Text Bold"/>
              </a:rPr>
              <a:t>BUILDING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86023" y="5071417"/>
            <a:ext cx="3567917" cy="103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4"/>
              </a:lnSpc>
              <a:spcBef>
                <a:spcPct val="0"/>
              </a:spcBef>
            </a:pPr>
            <a:r>
              <a:rPr lang="en-US" sz="3203">
                <a:solidFill>
                  <a:srgbClr val="163459"/>
                </a:solidFill>
                <a:latin typeface="Body Text Bold"/>
              </a:rPr>
              <a:t>MODEL EVALUATING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76300"/>
            <a:ext cx="13110924" cy="1401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80"/>
              </a:lnSpc>
            </a:pPr>
            <a:r>
              <a:rPr lang="en-US" sz="8200">
                <a:solidFill>
                  <a:srgbClr val="163459"/>
                </a:solidFill>
                <a:latin typeface="Canva Sans Bold"/>
              </a:rPr>
              <a:t>WORKFLOW OF PROJECT: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95350"/>
            <a:ext cx="16230600" cy="2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79"/>
              </a:lnSpc>
            </a:pPr>
            <a:r>
              <a:rPr lang="en-US" sz="7199">
                <a:solidFill>
                  <a:srgbClr val="000000"/>
                </a:solidFill>
                <a:latin typeface="Canva Sans Bold"/>
              </a:rPr>
              <a:t>DATA PREPROCESSING AND CLEANING: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6492" y="3976052"/>
            <a:ext cx="16722808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Treat NULL Values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Remove Duplicate Data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Identify Outliers in The Dataset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Perform Feature Encoding or Transformation For Categorical Variables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4783" y="876300"/>
            <a:ext cx="8019217" cy="1401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>
                <a:solidFill>
                  <a:srgbClr val="000000"/>
                </a:solidFill>
                <a:latin typeface="Canva Sans Bold"/>
              </a:rPr>
              <a:t>DATA SCALING: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599055"/>
            <a:ext cx="16230600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Scaling is a </a:t>
            </a:r>
            <a:r>
              <a:rPr lang="en-US" sz="5199">
                <a:solidFill>
                  <a:srgbClr val="000000"/>
                </a:solidFill>
                <a:latin typeface="Canva Sans"/>
              </a:rPr>
              <a:t>technique to standardize the independent features present in the data in a fixed range. We have used the below-mentioned Scalers: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Robust Scaler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Standard Scaler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Min-Max Scaler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MaxAbs Scaler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54806"/>
            <a:ext cx="9130308" cy="1401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>
                <a:solidFill>
                  <a:srgbClr val="000000"/>
                </a:solidFill>
                <a:latin typeface="Canva Sans Bold"/>
              </a:rPr>
              <a:t>DATA MODELING: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89505"/>
            <a:ext cx="16230600" cy="735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Data modeling algorithms are techniques used to build for various purposes such as prediction, classification, clustering, regression, and recommendation</a:t>
            </a:r>
            <a:r>
              <a:rPr lang="en-US" sz="5199">
                <a:solidFill>
                  <a:srgbClr val="000000"/>
                </a:solidFill>
                <a:latin typeface="Canva Sans"/>
              </a:rPr>
              <a:t>. We have used the following model algorithms: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XGBoost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CATBoost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LightGBM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054488"/>
            <a:ext cx="13407347" cy="6995930"/>
          </a:xfrm>
          <a:custGeom>
            <a:avLst/>
            <a:gdLst/>
            <a:ahLst/>
            <a:cxnLst/>
            <a:rect r="r" b="b" t="t" l="l"/>
            <a:pathLst>
              <a:path h="6995930" w="13407347">
                <a:moveTo>
                  <a:pt x="0" y="0"/>
                </a:moveTo>
                <a:lnTo>
                  <a:pt x="13407347" y="0"/>
                </a:lnTo>
                <a:lnTo>
                  <a:pt x="13407347" y="6995930"/>
                </a:lnTo>
                <a:lnTo>
                  <a:pt x="0" y="6995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21" r="0" b="-72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3948"/>
            <a:ext cx="2862858" cy="122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Canva Sans Bold"/>
              </a:rPr>
              <a:t>CODE: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408568"/>
            <a:ext cx="16230600" cy="14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Function To Evaluate Each Combination of Scaling Function and Model Using Confusion Matrices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52025"/>
            <a:ext cx="14837590" cy="2770810"/>
          </a:xfrm>
          <a:custGeom>
            <a:avLst/>
            <a:gdLst/>
            <a:ahLst/>
            <a:cxnLst/>
            <a:rect r="r" b="b" t="t" l="l"/>
            <a:pathLst>
              <a:path h="2770810" w="14837590">
                <a:moveTo>
                  <a:pt x="0" y="0"/>
                </a:moveTo>
                <a:lnTo>
                  <a:pt x="14837590" y="0"/>
                </a:lnTo>
                <a:lnTo>
                  <a:pt x="14837590" y="2770810"/>
                </a:lnTo>
                <a:lnTo>
                  <a:pt x="0" y="2770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75" r="0" b="-317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190656"/>
            <a:ext cx="14837590" cy="478150"/>
          </a:xfrm>
          <a:custGeom>
            <a:avLst/>
            <a:gdLst/>
            <a:ahLst/>
            <a:cxnLst/>
            <a:rect r="r" b="b" t="t" l="l"/>
            <a:pathLst>
              <a:path h="478150" w="14837590">
                <a:moveTo>
                  <a:pt x="0" y="0"/>
                </a:moveTo>
                <a:lnTo>
                  <a:pt x="14837590" y="0"/>
                </a:lnTo>
                <a:lnTo>
                  <a:pt x="14837590" y="478150"/>
                </a:lnTo>
                <a:lnTo>
                  <a:pt x="0" y="478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75" r="0" b="-864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363305"/>
            <a:ext cx="12711311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Define The Models and The Scaling Techniques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000340"/>
            <a:ext cx="540305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Evaluate The Models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DAF9WyYKknA</dc:identifier>
  <dcterms:modified xsi:type="dcterms:W3CDTF">2011-08-01T06:04:30Z</dcterms:modified>
  <cp:revision>1</cp:revision>
  <dc:title>EMPLOYEE PERFORMANCE BASED ON THE PAST DATA</dc:title>
</cp:coreProperties>
</file>